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7.xml.rels" ContentType="application/vnd.openxmlformats-package.relationships+xml"/>
  <Override PartName="/ppt/slideLayouts/slideLayout25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media/image9.png" ContentType="image/png"/>
  <Override PartName="/ppt/media/image10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9.jpeg" ContentType="image/jpe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1.png" ContentType="image/png"/>
  <Override PartName="/ppt/slides/_rels/slide57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73.xml.rels" ContentType="application/vnd.openxmlformats-package.relationships+xml"/>
  <Override PartName="/ppt/slides/_rels/slide13.xml.rels" ContentType="application/vnd.openxmlformats-package.relationships+xml"/>
  <Override PartName="/ppt/slides/_rels/slide56.xml.rels" ContentType="application/vnd.openxmlformats-package.relationships+xml"/>
  <Override PartName="/ppt/slides/_rels/slide21.xml.rels" ContentType="application/vnd.openxmlformats-package.relationships+xml"/>
  <Override PartName="/ppt/slides/_rels/slide64.xml.rels" ContentType="application/vnd.openxmlformats-package.relationships+xml"/>
  <Override PartName="/ppt/slides/_rels/slide39.xml.rels" ContentType="application/vnd.openxmlformats-package.relationships+xml"/>
  <Override PartName="/ppt/slides/_rels/slide12.xml.rels" ContentType="application/vnd.openxmlformats-package.relationships+xml"/>
  <Override PartName="/ppt/slides/_rels/slide55.xml.rels" ContentType="application/vnd.openxmlformats-package.relationships+xml"/>
  <Override PartName="/ppt/slides/_rels/slide20.xml.rels" ContentType="application/vnd.openxmlformats-package.relationships+xml"/>
  <Override PartName="/ppt/slides/_rels/slide63.xml.rels" ContentType="application/vnd.openxmlformats-package.relationships+xml"/>
  <Override PartName="/ppt/slides/_rels/slide62.xml.rels" ContentType="application/vnd.openxmlformats-package.relationships+xml"/>
  <Override PartName="/ppt/slides/_rels/slide28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9.xml.rels" ContentType="application/vnd.openxmlformats-package.relationships+xml"/>
  <Override PartName="/ppt/slides/_rels/slide32.xml.rels" ContentType="application/vnd.openxmlformats-package.relationships+xml"/>
  <Override PartName="/ppt/slides/_rels/slide60.xml.rels" ContentType="application/vnd.openxmlformats-package.relationships+xml"/>
  <Override PartName="/ppt/slides/_rels/slide43.xml.rels" ContentType="application/vnd.openxmlformats-package.relationships+xml"/>
  <Override PartName="/ppt/slides/_rels/slide69.xml.rels" ContentType="application/vnd.openxmlformats-package.relationships+xml"/>
  <Override PartName="/ppt/slides/_rels/slide26.xml.rels" ContentType="application/vnd.openxmlformats-package.relationships+xml"/>
  <Override PartName="/ppt/slides/_rels/slide52.xml.rels" ContentType="application/vnd.openxmlformats-package.relationships+xml"/>
  <Override PartName="/ppt/slides/_rels/slide35.xml.rels" ContentType="application/vnd.openxmlformats-package.relationships+xml"/>
  <Override PartName="/ppt/slides/_rels/slide18.xml.rels" ContentType="application/vnd.openxmlformats-package.relationships+xml"/>
  <Override PartName="/ppt/slides/_rels/slide49.xml.rels" ContentType="application/vnd.openxmlformats-package.relationships+xml"/>
  <Override PartName="/ppt/slides/_rels/slide6.xml.rels" ContentType="application/vnd.openxmlformats-package.relationships+xml"/>
  <Override PartName="/ppt/slides/_rels/slide68.xml.rels" ContentType="application/vnd.openxmlformats-package.relationships+xml"/>
  <Override PartName="/ppt/slides/_rels/slide25.xml.rels" ContentType="application/vnd.openxmlformats-package.relationships+xml"/>
  <Override PartName="/ppt/slides/_rels/slide42.xml.rels" ContentType="application/vnd.openxmlformats-package.relationships+xml"/>
  <Override PartName="/ppt/slides/_rels/slide17.xml.rels" ContentType="application/vnd.openxmlformats-package.relationships+xml"/>
  <Override PartName="/ppt/slides/_rels/slide51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59.xml.rels" ContentType="application/vnd.openxmlformats-package.relationships+xml"/>
  <Override PartName="/ppt/slides/_rels/slide16.xml.rels" ContentType="application/vnd.openxmlformats-package.relationships+xml"/>
  <Override PartName="/ppt/slides/_rels/slide50.xml.rels" ContentType="application/vnd.openxmlformats-package.relationships+xml"/>
  <Override PartName="/ppt/slides/_rels/slide41.xml.rels" ContentType="application/vnd.openxmlformats-package.relationships+xml"/>
  <Override PartName="/ppt/slides/_rels/slide67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58.xml.rels" ContentType="application/vnd.openxmlformats-package.relationships+xml"/>
  <Override PartName="/ppt/slides/_rels/slide72.xml.rels" ContentType="application/vnd.openxmlformats-package.relationships+xml"/>
  <Override PartName="/ppt/slides/_rels/slide38.xml.rels" ContentType="application/vnd.openxmlformats-package.relationships+xml"/>
  <Override PartName="/ppt/slides/_rels/slide71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70.xml.rels" ContentType="application/vnd.openxmlformats-package.relationships+xml"/>
  <Override PartName="/ppt/slides/_rels/slide19.xml.rels" ContentType="application/vnd.openxmlformats-package.relationships+xml"/>
  <Override PartName="/ppt/slides/_rels/slide1.xml.rels" ContentType="application/vnd.openxmlformats-package.relationships+xml"/>
  <Override PartName="/ppt/slides/_rels/slide44.xml.rels" ContentType="application/vnd.openxmlformats-package.relationships+xml"/>
  <Override PartName="/ppt/slides/_rels/slide61.xml.rels" ContentType="application/vnd.openxmlformats-package.relationships+xml"/>
  <Override PartName="/ppt/slides/_rels/slide27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6.xml.rels" ContentType="application/vnd.openxmlformats-package.relationships+xml"/>
  <Override PartName="/ppt/slides/_rels/slide5.xml.rels" ContentType="application/vnd.openxmlformats-package.relationships+xml"/>
  <Override PartName="/ppt/slides/_rels/slide48.xml.rels" ContentType="application/vnd.openxmlformats-package.relationships+xml"/>
  <Override PartName="/ppt/slides/_rels/slide66.xml.rels" ContentType="application/vnd.openxmlformats-package.relationships+xml"/>
  <Override PartName="/ppt/slides/_rels/slide23.xml.rels" ContentType="application/vnd.openxmlformats-package.relationships+xml"/>
  <Override PartName="/ppt/slides/_rels/slide40.xml.rels" ContentType="application/vnd.openxmlformats-package.relationships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65.xml.rels" ContentType="application/vnd.openxmlformats-package.relationships+xml"/>
  <Override PartName="/ppt/slides/_rels/slide22.xml.rels" ContentType="application/vnd.openxmlformats-package.relationships+xml"/>
  <Override PartName="/ppt/slides/_rels/slide31.xml.rels" ContentType="application/vnd.openxmlformats-package.relationships+xml"/>
  <Override PartName="/ppt/slides/_rels/slide53.xml.rels" ContentType="application/vnd.openxmlformats-package.relationships+xml"/>
  <Override PartName="/ppt/slides/_rels/slide10.xml.rels" ContentType="application/vnd.openxmlformats-package.relationships+xml"/>
  <Override PartName="/ppt/slides/_rels/slide54.xml.rels" ContentType="application/vnd.openxmlformats-package.relationships+xml"/>
  <Override PartName="/ppt/slides/_rels/slide11.xml.rels" ContentType="application/vnd.openxmlformats-package.relationships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42.xml" ContentType="application/vnd.openxmlformats-officedocument.presentationml.slide+xml"/>
  <Override PartName="/ppt/slides/slide59.xml" ContentType="application/vnd.openxmlformats-officedocument.presentationml.slide+xml"/>
  <Override PartName="/ppt/slides/slide16.xml" ContentType="application/vnd.openxmlformats-officedocument.presentationml.slide+xml"/>
  <Override PartName="/ppt/slides/slide7.xml" ContentType="application/vnd.openxmlformats-officedocument.presentationml.slide+xml"/>
  <Override PartName="/ppt/slides/slide41.xml" ContentType="application/vnd.openxmlformats-officedocument.presentationml.slide+xml"/>
  <Override PartName="/ppt/slides/slide58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67.xml" ContentType="application/vnd.openxmlformats-officedocument.presentationml.slide+xml"/>
  <Override PartName="/ppt/slides/slide33.xml" ContentType="application/vnd.openxmlformats-officedocument.presentationml.slide+xml"/>
  <Override PartName="/ppt/slides/slide50.xml" ContentType="application/vnd.openxmlformats-officedocument.presentationml.slide+xml"/>
  <Override PartName="/ppt/slides/slide17.xml" ContentType="application/vnd.openxmlformats-officedocument.presentationml.slide+xml"/>
  <Override PartName="/ppt/slides/slide34.xml" ContentType="application/vnd.openxmlformats-officedocument.presentationml.slide+xml"/>
  <Override PartName="/ppt/slides/slide51.xml" ContentType="application/vnd.openxmlformats-officedocument.presentationml.slide+xml"/>
  <Override PartName="/ppt/slides/slide25.xml" ContentType="application/vnd.openxmlformats-officedocument.presentationml.slide+xml"/>
  <Override PartName="/ppt/slides/slide68.xml" ContentType="application/vnd.openxmlformats-officedocument.presentationml.slide+xml"/>
  <Override PartName="/ppt/slides/slide18.xml" ContentType="application/vnd.openxmlformats-officedocument.presentationml.slide+xml"/>
  <Override PartName="/ppt/slides/slide52.xml" ContentType="application/vnd.openxmlformats-officedocument.presentationml.slide+xml"/>
  <Override PartName="/ppt/slides/slide35.xml" ContentType="application/vnd.openxmlformats-officedocument.presentationml.slide+xml"/>
  <Override PartName="/ppt/slides/slide60.xml" ContentType="application/vnd.openxmlformats-officedocument.presentationml.slide+xml"/>
  <Override PartName="/ppt/slides/slide26.xml" ContentType="application/vnd.openxmlformats-officedocument.presentationml.slide+xml"/>
  <Override PartName="/ppt/slides/slide69.xml" ContentType="application/vnd.openxmlformats-officedocument.presentationml.slide+xml"/>
  <Override PartName="/ppt/slides/slide72.xml" ContentType="application/vnd.openxmlformats-officedocument.presentationml.slide+xml"/>
  <Override PartName="/ppt/slides/slide3.xml" ContentType="application/vnd.openxmlformats-officedocument.presentationml.slide+xml"/>
  <Override PartName="/ppt/slides/slide38.xml" ContentType="application/vnd.openxmlformats-officedocument.presentationml.slide+xml"/>
  <Override PartName="/ppt/slides/slide1.xml" ContentType="application/vnd.openxmlformats-officedocument.presentationml.slide+xml"/>
  <Override PartName="/ppt/slides/slide36.xml" ContentType="application/vnd.openxmlformats-officedocument.presentationml.slide+xml"/>
  <Override PartName="/ppt/slides/slide70.xml" ContentType="application/vnd.openxmlformats-officedocument.presentationml.slide+xml"/>
  <Override PartName="/ppt/slides/slide19.xml" ContentType="application/vnd.openxmlformats-officedocument.presentationml.slide+xml"/>
  <Override PartName="/ppt/slides/slide71.xml" ContentType="application/vnd.openxmlformats-officedocument.presentationml.slide+xml"/>
  <Override PartName="/ppt/slides/slide2.xml" ContentType="application/vnd.openxmlformats-officedocument.presentationml.slide+xml"/>
  <Override PartName="/ppt/slides/slide37.xml" ContentType="application/vnd.openxmlformats-officedocument.presentationml.slide+xml"/>
  <Override PartName="/ppt/slides/slide44.xml" ContentType="application/vnd.openxmlformats-officedocument.presentationml.slide+xml"/>
  <Override PartName="/ppt/slides/slide61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62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29.xml" ContentType="application/vnd.openxmlformats-officedocument.presentationml.slide+xml"/>
  <Override PartName="/ppt/slides/slide66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32.xml" ContentType="application/vnd.openxmlformats-officedocument.presentationml.slide+xml"/>
  <Override PartName="/ppt/slides/slide65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53.xml" ContentType="application/vnd.openxmlformats-officedocument.presentationml.slide+xml"/>
  <Override PartName="/ppt/slides/slide10.xml" ContentType="application/vnd.openxmlformats-officedocument.presentationml.slide+xml"/>
  <Override PartName="/ppt/slides/slide54.xml" ContentType="application/vnd.openxmlformats-officedocument.presentationml.slide+xml"/>
  <Override PartName="/ppt/slides/slide11.xml" ContentType="application/vnd.openxmlformats-officedocument.presentationml.slide+xml"/>
  <Override PartName="/ppt/slides/slide63.xml" ContentType="application/vnd.openxmlformats-officedocument.presentationml.slide+xml"/>
  <Override PartName="/ppt/slides/slide20.xml" ContentType="application/vnd.openxmlformats-officedocument.presentationml.slide+xml"/>
  <Override PartName="/ppt/slides/slide55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39.xml" ContentType="application/vnd.openxmlformats-officedocument.presentationml.slide+xml"/>
  <Override PartName="/ppt/slides/slide64.xml" ContentType="application/vnd.openxmlformats-officedocument.presentationml.slide+xml"/>
  <Override PartName="/ppt/slides/slide21.xml" ContentType="application/vnd.openxmlformats-officedocument.presentationml.slide+xml"/>
  <Override PartName="/ppt/slides/slide56.xml" ContentType="application/vnd.openxmlformats-officedocument.presentationml.slide+xml"/>
  <Override PartName="/ppt/slides/slide13.xml" ContentType="application/vnd.openxmlformats-officedocument.presentationml.slide+xml"/>
  <Override PartName="/ppt/slides/slide73.xml" ContentType="application/vnd.openxmlformats-officedocument.presentationml.slide+xml"/>
  <Override PartName="/ppt/slides/slide30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5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4480" cy="68533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614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4E9E32F-0D7B-4DEE-8A50-4ECA2456DDE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1132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5320" cy="56520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1160" cy="51732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1132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44480" cy="68533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49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1444760" y="0"/>
            <a:ext cx="737280" cy="68461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11438640" y="6453360"/>
            <a:ext cx="7542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7041288-61CB-4106-960E-0A463D9637F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912240" y="1268280"/>
            <a:ext cx="9204120" cy="35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48120" cy="558000"/>
          </a:xfrm>
          <a:prstGeom prst="rect">
            <a:avLst/>
          </a:prstGeom>
          <a:ln w="0">
            <a:noFill/>
          </a:ln>
        </p:spPr>
      </p:pic>
      <p:pic>
        <p:nvPicPr>
          <p:cNvPr id="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3960" cy="510120"/>
          </a:xfrm>
          <a:prstGeom prst="rect">
            <a:avLst/>
          </a:prstGeom>
          <a:ln w="0">
            <a:noFill/>
          </a:ln>
        </p:spPr>
      </p:pic>
      <p:sp>
        <p:nvSpPr>
          <p:cNvPr id="51" name="CustomShape 4"/>
          <p:cNvSpPr/>
          <p:nvPr/>
        </p:nvSpPr>
        <p:spPr>
          <a:xfrm>
            <a:off x="11444760" y="0"/>
            <a:ext cx="737280" cy="68461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CustomShape 5"/>
          <p:cNvSpPr/>
          <p:nvPr/>
        </p:nvSpPr>
        <p:spPr>
          <a:xfrm>
            <a:off x="11438640" y="6453360"/>
            <a:ext cx="7542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9F8400B-9615-41E3-AFBC-EEEA3E788579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0" y="6642720"/>
            <a:ext cx="121791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1444760" y="0"/>
            <a:ext cx="744480" cy="68533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11438640" y="6453360"/>
            <a:ext cx="7614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C6DD691-FE0E-45B6-ACBB-6A5B35E62C8B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912240" y="1268280"/>
            <a:ext cx="921132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5320" cy="565200"/>
          </a:xfrm>
          <a:prstGeom prst="rect">
            <a:avLst/>
          </a:prstGeom>
          <a:ln w="0">
            <a:noFill/>
          </a:ln>
        </p:spPr>
      </p:pic>
      <p:pic>
        <p:nvPicPr>
          <p:cNvPr id="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1160" cy="517320"/>
          </a:xfrm>
          <a:prstGeom prst="rect">
            <a:avLst/>
          </a:prstGeom>
          <a:ln w="0">
            <a:noFill/>
          </a:ln>
        </p:spPr>
      </p:pic>
      <p:sp>
        <p:nvSpPr>
          <p:cNvPr id="97" name="CustomShape 4"/>
          <p:cNvSpPr/>
          <p:nvPr/>
        </p:nvSpPr>
        <p:spPr>
          <a:xfrm>
            <a:off x="11444760" y="0"/>
            <a:ext cx="744480" cy="68533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CustomShape 5"/>
          <p:cNvSpPr/>
          <p:nvPr/>
        </p:nvSpPr>
        <p:spPr>
          <a:xfrm>
            <a:off x="11438640" y="6453360"/>
            <a:ext cx="7614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9374F1E-5E84-472E-BD5F-4A77BCE1F638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ustomShape 6"/>
          <p:cNvSpPr/>
          <p:nvPr/>
        </p:nvSpPr>
        <p:spPr>
          <a:xfrm>
            <a:off x="0" y="6642720"/>
            <a:ext cx="121849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4480" cy="68533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1438640" y="6453360"/>
            <a:ext cx="7614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A6FD739-D370-4E77-A877-BCA202E0AFF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1132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5320" cy="56520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1160" cy="51732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11444760" y="0"/>
            <a:ext cx="744480" cy="68533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11438640" y="6453360"/>
            <a:ext cx="7614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29B5AFE-DF25-4153-A999-4917AFE9622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49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1444760" y="0"/>
            <a:ext cx="744480" cy="68533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11438640" y="6453360"/>
            <a:ext cx="7614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CD2AD264-8A76-4035-822E-C5FF919E74CD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912240" y="1268280"/>
            <a:ext cx="921132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5320" cy="565200"/>
          </a:xfrm>
          <a:prstGeom prst="rect">
            <a:avLst/>
          </a:prstGeom>
          <a:ln w="0">
            <a:noFill/>
          </a:ln>
        </p:spPr>
      </p:pic>
      <p:pic>
        <p:nvPicPr>
          <p:cNvPr id="18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701160" cy="517320"/>
          </a:xfrm>
          <a:prstGeom prst="rect">
            <a:avLst/>
          </a:prstGeom>
          <a:ln w="0">
            <a:noFill/>
          </a:ln>
        </p:spPr>
      </p:pic>
      <p:sp>
        <p:nvSpPr>
          <p:cNvPr id="189" name="CustomShape 4"/>
          <p:cNvSpPr/>
          <p:nvPr/>
        </p:nvSpPr>
        <p:spPr>
          <a:xfrm>
            <a:off x="11444760" y="0"/>
            <a:ext cx="744480" cy="68533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0" name="CustomShape 5"/>
          <p:cNvSpPr/>
          <p:nvPr/>
        </p:nvSpPr>
        <p:spPr>
          <a:xfrm>
            <a:off x="11438640" y="6453360"/>
            <a:ext cx="7614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044A1F77-CFA6-4C05-B701-08CE76C7EDD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0" y="6642720"/>
            <a:ext cx="121849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1444760" y="0"/>
            <a:ext cx="739800" cy="68486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11438640" y="6453360"/>
            <a:ext cx="7567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81F4B3C-1B6F-490B-9BD0-99979418C9BA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912240" y="1268280"/>
            <a:ext cx="9206640" cy="36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640" cy="560520"/>
          </a:xfrm>
          <a:prstGeom prst="rect">
            <a:avLst/>
          </a:prstGeom>
          <a:ln w="0">
            <a:noFill/>
          </a:ln>
        </p:spPr>
      </p:pic>
      <p:pic>
        <p:nvPicPr>
          <p:cNvPr id="23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480" cy="512640"/>
          </a:xfrm>
          <a:prstGeom prst="rect">
            <a:avLst/>
          </a:prstGeom>
          <a:ln w="0">
            <a:noFill/>
          </a:ln>
        </p:spPr>
      </p:pic>
      <p:sp>
        <p:nvSpPr>
          <p:cNvPr id="235" name="CustomShape 4"/>
          <p:cNvSpPr/>
          <p:nvPr/>
        </p:nvSpPr>
        <p:spPr>
          <a:xfrm>
            <a:off x="11444760" y="0"/>
            <a:ext cx="739800" cy="68486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6" name="CustomShape 5"/>
          <p:cNvSpPr/>
          <p:nvPr/>
        </p:nvSpPr>
        <p:spPr>
          <a:xfrm>
            <a:off x="11438640" y="6453360"/>
            <a:ext cx="7567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F55C846B-CE8D-4562-92F5-9A03910B5BE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CustomShape 6"/>
          <p:cNvSpPr/>
          <p:nvPr/>
        </p:nvSpPr>
        <p:spPr>
          <a:xfrm>
            <a:off x="0" y="6642720"/>
            <a:ext cx="121802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AIiY81-lIqA" TargetMode="External"/><Relationship Id="rId2" Type="http://schemas.openxmlformats.org/officeDocument/2006/relationships/hyperlink" Target="https://www.youtube.com/watch?v=AIiY81-lIqA" TargetMode="External"/><Relationship Id="rId3" Type="http://schemas.openxmlformats.org/officeDocument/2006/relationships/hyperlink" Target="https://www.youtube.com/watch?v=JFQTknMZOYg" TargetMode="External"/><Relationship Id="rId4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Emerging-Technologies-for-the-Circular-Economy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6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6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25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19.jpeg"/><Relationship Id="rId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19.jpeg"/><Relationship Id="rId3" Type="http://schemas.openxmlformats.org/officeDocument/2006/relationships/image" Target="../media/image19.jpeg"/><Relationship Id="rId4" Type="http://schemas.openxmlformats.org/officeDocument/2006/relationships/slideLayout" Target="../slideLayouts/slideLayout25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19.jpeg"/><Relationship Id="rId3" Type="http://schemas.openxmlformats.org/officeDocument/2006/relationships/image" Target="../media/image19.jpeg"/><Relationship Id="rId4" Type="http://schemas.openxmlformats.org/officeDocument/2006/relationships/slideLayout" Target="../slideLayouts/slideLayout25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hyperlink" Target="https://d-nb.info/1202604986/34" TargetMode="External"/><Relationship Id="rId2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527400" y="1412640"/>
            <a:ext cx="10364400" cy="115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Emerging Technologies for the Circular Economy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527400" y="2852640"/>
            <a:ext cx="10364400" cy="237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14: The Machine-to-Everything (M2X) Economy 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- A step towards the Circular Economy 2.0?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 (Clausthal)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Arne Bochem (Göttingen)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 (Clausthal)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Machine-to-Machine (M2M)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348120" y="1268280"/>
            <a:ext cx="559584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Machine-to-Machine (M2M)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→ Road space negotiations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3" name="" descr=""/>
          <p:cNvPicPr/>
          <p:nvPr/>
        </p:nvPicPr>
        <p:blipFill>
          <a:blip r:embed="rId1"/>
          <a:stretch/>
        </p:blipFill>
        <p:spPr>
          <a:xfrm>
            <a:off x="5943960" y="2103480"/>
            <a:ext cx="4564080" cy="3649680"/>
          </a:xfrm>
          <a:prstGeom prst="rect">
            <a:avLst/>
          </a:prstGeom>
          <a:ln w="0">
            <a:noFill/>
          </a:ln>
        </p:spPr>
      </p:pic>
      <p:sp>
        <p:nvSpPr>
          <p:cNvPr id="304" name="CustomShape 3"/>
          <p:cNvSpPr/>
          <p:nvPr/>
        </p:nvSpPr>
        <p:spPr>
          <a:xfrm>
            <a:off x="263520" y="6415200"/>
            <a:ext cx="72518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https://chorus.mobi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Machine-to-Infrastructure (M2I)</a:t>
            </a:r>
            <a:r>
              <a:rPr b="0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348120" y="1268280"/>
            <a:ext cx="559584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Machine-to-Infrastructure (M2I)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→ Smart parking, electric vehicle charging or traffic information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7" name="" descr=""/>
          <p:cNvPicPr/>
          <p:nvPr/>
        </p:nvPicPr>
        <p:blipFill>
          <a:blip r:embed="rId1"/>
          <a:stretch/>
        </p:blipFill>
        <p:spPr>
          <a:xfrm>
            <a:off x="6663960" y="2103480"/>
            <a:ext cx="3649680" cy="3649680"/>
          </a:xfrm>
          <a:prstGeom prst="rect">
            <a:avLst/>
          </a:prstGeom>
          <a:ln w="0">
            <a:noFill/>
          </a:ln>
        </p:spPr>
      </p:pic>
      <p:sp>
        <p:nvSpPr>
          <p:cNvPr id="308" name="CustomShape 3"/>
          <p:cNvSpPr/>
          <p:nvPr/>
        </p:nvSpPr>
        <p:spPr>
          <a:xfrm>
            <a:off x="263520" y="6415200"/>
            <a:ext cx="72518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https://chorus.mobi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Running Case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0" name="" descr=""/>
          <p:cNvPicPr/>
          <p:nvPr/>
        </p:nvPicPr>
        <p:blipFill>
          <a:blip r:embed="rId1"/>
          <a:stretch/>
        </p:blipFill>
        <p:spPr>
          <a:xfrm>
            <a:off x="1773720" y="1600200"/>
            <a:ext cx="7597080" cy="4667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MOBI Grand Challenge 2019 – Chorus Mobility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CustomShape 2"/>
          <p:cNvSpPr/>
          <p:nvPr/>
        </p:nvSpPr>
        <p:spPr>
          <a:xfrm>
            <a:off x="263520" y="6411600"/>
            <a:ext cx="72518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https://chorus.mobi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CustomShape 3"/>
          <p:cNvSpPr/>
          <p:nvPr/>
        </p:nvSpPr>
        <p:spPr>
          <a:xfrm>
            <a:off x="2603880" y="2853000"/>
            <a:ext cx="6106320" cy="173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Transformin</a:t>
            </a:r>
            <a:r>
              <a:rPr b="1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 Urban Mobility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3"/>
              </a:rPr>
              <a:t>MOBI Grand Challenge Submission Video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335520" y="4406760"/>
            <a:ext cx="10748520" cy="13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The M2X Economy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335520" y="2906640"/>
            <a:ext cx="10748520" cy="149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415440" y="1536480"/>
            <a:ext cx="11356920" cy="455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91440" bIns="91440" anchor="t">
            <a:noAutofit/>
          </a:bodyPr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Machine-to-Machine (M2M)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Machine-to-Infrastructure (M2I)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=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Machine-to-Everything (M2X)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3598920" y="1952640"/>
            <a:ext cx="4990320" cy="28562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CustomShape 3"/>
          <p:cNvSpPr/>
          <p:nvPr/>
        </p:nvSpPr>
        <p:spPr>
          <a:xfrm>
            <a:off x="510120" y="6291000"/>
            <a:ext cx="1078560" cy="30384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CustomShape 4"/>
          <p:cNvSpPr/>
          <p:nvPr/>
        </p:nvSpPr>
        <p:spPr>
          <a:xfrm>
            <a:off x="11296800" y="6217560"/>
            <a:ext cx="727200" cy="5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22040" bIns="1220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C29CFAE-5335-4879-BD0A-171227F5DBB3}" type="slidenum">
              <a:rPr b="0" lang="en-US" sz="1050" spc="-1" strike="noStrike">
                <a:solidFill>
                  <a:srgbClr val="595959"/>
                </a:solidFill>
                <a:latin typeface="DejaVu Sans"/>
                <a:ea typeface="Roboto"/>
              </a:rPr>
              <a:t>&lt;number&gt;</a:t>
            </a:fld>
            <a:endParaRPr b="0" lang="en-US" sz="1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CustomShape 5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CustomShape 1"/>
          <p:cNvSpPr/>
          <p:nvPr/>
        </p:nvSpPr>
        <p:spPr>
          <a:xfrm>
            <a:off x="415440" y="1536480"/>
            <a:ext cx="11356920" cy="455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91440" bIns="91440" anchor="t">
            <a:noAutofit/>
          </a:bodyPr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Machine-to-Machine (M2M)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Machine-to-Infrastructure (M2I)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=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Machine-to-Everything (M2X)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r>
              <a:rPr b="1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 </a:t>
            </a:r>
            <a:r>
              <a:rPr b="0" lang="en-US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→ Is the result of business interactions, transactions and collaborations among entities of the M2X ecosystem.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spcAft>
                <a:spcPts val="533"/>
              </a:spcAft>
              <a:tabLst>
                <a:tab algn="l" pos="0"/>
              </a:tabLst>
            </a:pP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CustomShape 2"/>
          <p:cNvSpPr/>
          <p:nvPr/>
        </p:nvSpPr>
        <p:spPr>
          <a:xfrm>
            <a:off x="3598920" y="1952640"/>
            <a:ext cx="4990320" cy="28562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CustomShape 3"/>
          <p:cNvSpPr/>
          <p:nvPr/>
        </p:nvSpPr>
        <p:spPr>
          <a:xfrm>
            <a:off x="510120" y="6291000"/>
            <a:ext cx="1078560" cy="30384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CustomShape 4"/>
          <p:cNvSpPr/>
          <p:nvPr/>
        </p:nvSpPr>
        <p:spPr>
          <a:xfrm>
            <a:off x="11296800" y="6217560"/>
            <a:ext cx="727200" cy="5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22040" bIns="1220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FAF0FCD-587A-4A82-8D33-89051B58D8DB}" type="slidenum">
              <a:rPr b="0" lang="en-US" sz="1050" spc="-1" strike="noStrike">
                <a:solidFill>
                  <a:srgbClr val="595959"/>
                </a:solidFill>
                <a:latin typeface="DejaVu Sans"/>
                <a:ea typeface="Roboto"/>
              </a:rPr>
              <a:t>&lt;number&gt;</a:t>
            </a:fld>
            <a:endParaRPr b="0" lang="en-US" sz="1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CustomShape 5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 – Definition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M2X Economy is the result of interactions, transactions, collaborations and business enactments among humans, autonomous and cooperative smart devices, software agents, and physical systems.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corresponding ecosystem is formed by automated, globally-available, heterogeneous socio-technical e-governance systems with loosely coupled, P2P-resembling network structures and is characterized by its dynamic, continuously changing, interoperable, open and distributed nature. Thereby, the M2X Economy employs concepts such as cyber-physical systems, the Internet of Things, and wireless sensor networks.”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335520" y="2286000"/>
            <a:ext cx="10823760" cy="30168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CustomShape 4"/>
          <p:cNvSpPr/>
          <p:nvPr/>
        </p:nvSpPr>
        <p:spPr>
          <a:xfrm>
            <a:off x="263520" y="6411600"/>
            <a:ext cx="1025136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B. Leiding, P. Sharma, A. Norta, “The Machine-to-Everything (M2X) Economy: Business Enactments, Collaborations, and e-Governance”, Future Internet 13.12 (2021): 319.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Economy – Definition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M2X Economy is the result of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interactions, transactions, collaborations and business enactments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among </a:t>
            </a:r>
            <a:r>
              <a:rPr b="0" i="1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humans, autonomous and cooperative smart devices,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software agents, and physical systems.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corresponding ecosystem is formed by automated,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globally-available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heterogeneous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socio-technical e-governance systems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with loosely coupled, P2P-resembling network structures and is characterized by its dynamic, continuously changing, </a:t>
            </a:r>
            <a:r>
              <a:rPr b="1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interoperable, open and distributed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nature. Thereby, the M2X Economy employs concepts such as cyber-physical systems, the Internet of Things, and wireless sensor networks.”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CustomShape 3"/>
          <p:cNvSpPr/>
          <p:nvPr/>
        </p:nvSpPr>
        <p:spPr>
          <a:xfrm>
            <a:off x="335520" y="2286000"/>
            <a:ext cx="10823760" cy="301680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CustomShape 4"/>
          <p:cNvSpPr/>
          <p:nvPr/>
        </p:nvSpPr>
        <p:spPr>
          <a:xfrm>
            <a:off x="263520" y="6411600"/>
            <a:ext cx="1025136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B. Leiding, P. Sharma, A. Norta, “The Machine-to-Everything (M2X) Economy: Business Enactments, Collaborations, and e-Governance”, Future Internet 13.12 (2021): 319.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State of the Art – IoT, CPS, WSN, etc.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CustomShape 2"/>
          <p:cNvSpPr/>
          <p:nvPr/>
        </p:nvSpPr>
        <p:spPr>
          <a:xfrm>
            <a:off x="2106000" y="2168280"/>
            <a:ext cx="1756080" cy="16581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CustomShape 3"/>
          <p:cNvSpPr/>
          <p:nvPr/>
        </p:nvSpPr>
        <p:spPr>
          <a:xfrm>
            <a:off x="2784240" y="3292920"/>
            <a:ext cx="1756080" cy="165816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CustomShape 4"/>
          <p:cNvSpPr/>
          <p:nvPr/>
        </p:nvSpPr>
        <p:spPr>
          <a:xfrm>
            <a:off x="1432440" y="3292920"/>
            <a:ext cx="1756080" cy="165816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335520" y="764640"/>
            <a:ext cx="1073844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335520" y="1268280"/>
            <a:ext cx="10738440" cy="502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5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52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State of the Art – IoT, CPS, WSN, etc.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2106000" y="2168280"/>
            <a:ext cx="1756080" cy="16581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2784240" y="3292920"/>
            <a:ext cx="1756080" cy="165816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CustomShape 4"/>
          <p:cNvSpPr/>
          <p:nvPr/>
        </p:nvSpPr>
        <p:spPr>
          <a:xfrm>
            <a:off x="1432440" y="3292920"/>
            <a:ext cx="1756080" cy="165816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2" name="Grafik 19" descr=""/>
          <p:cNvPicPr/>
          <p:nvPr/>
        </p:nvPicPr>
        <p:blipFill>
          <a:blip r:embed="rId1"/>
          <a:stretch/>
        </p:blipFill>
        <p:spPr>
          <a:xfrm>
            <a:off x="6447240" y="2356200"/>
            <a:ext cx="2910600" cy="2910600"/>
          </a:xfrm>
          <a:prstGeom prst="rect">
            <a:avLst/>
          </a:prstGeom>
          <a:ln w="0">
            <a:noFill/>
          </a:ln>
        </p:spPr>
      </p:pic>
      <p:sp>
        <p:nvSpPr>
          <p:cNvPr id="343" name="Line 5"/>
          <p:cNvSpPr/>
          <p:nvPr/>
        </p:nvSpPr>
        <p:spPr>
          <a:xfrm flipH="1" flipV="1">
            <a:off x="7904160" y="2070360"/>
            <a:ext cx="10440" cy="173772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Line 6"/>
          <p:cNvSpPr/>
          <p:nvPr/>
        </p:nvSpPr>
        <p:spPr>
          <a:xfrm flipV="1">
            <a:off x="8384400" y="2560320"/>
            <a:ext cx="1063440" cy="95940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Line 7"/>
          <p:cNvSpPr/>
          <p:nvPr/>
        </p:nvSpPr>
        <p:spPr>
          <a:xfrm>
            <a:off x="7914600" y="5178240"/>
            <a:ext cx="3240" cy="28764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CustomShape 8"/>
          <p:cNvSpPr/>
          <p:nvPr/>
        </p:nvSpPr>
        <p:spPr>
          <a:xfrm>
            <a:off x="6506640" y="1791000"/>
            <a:ext cx="281916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CustomShape 9"/>
          <p:cNvSpPr/>
          <p:nvPr/>
        </p:nvSpPr>
        <p:spPr>
          <a:xfrm>
            <a:off x="7209000" y="5423040"/>
            <a:ext cx="140760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Industry 4.0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CustomShape 10"/>
          <p:cNvSpPr/>
          <p:nvPr/>
        </p:nvSpPr>
        <p:spPr>
          <a:xfrm>
            <a:off x="8430120" y="2221920"/>
            <a:ext cx="203112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CustomShape 11"/>
          <p:cNvSpPr/>
          <p:nvPr/>
        </p:nvSpPr>
        <p:spPr>
          <a:xfrm>
            <a:off x="9665280" y="3366000"/>
            <a:ext cx="109044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Line 12"/>
          <p:cNvSpPr/>
          <p:nvPr/>
        </p:nvSpPr>
        <p:spPr>
          <a:xfrm>
            <a:off x="8824680" y="3796560"/>
            <a:ext cx="900000" cy="360"/>
          </a:xfrm>
          <a:prstGeom prst="line">
            <a:avLst/>
          </a:prstGeom>
          <a:ln>
            <a:solidFill>
              <a:srgbClr val="86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State of the Art – IoT, CPS, WSN, etc.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2106000" y="2168280"/>
            <a:ext cx="1756080" cy="16581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CustomShape 3"/>
          <p:cNvSpPr/>
          <p:nvPr/>
        </p:nvSpPr>
        <p:spPr>
          <a:xfrm>
            <a:off x="2784240" y="3292920"/>
            <a:ext cx="1756080" cy="165816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CustomShape 4"/>
          <p:cNvSpPr/>
          <p:nvPr/>
        </p:nvSpPr>
        <p:spPr>
          <a:xfrm>
            <a:off x="1432440" y="3292920"/>
            <a:ext cx="1756080" cy="165816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CustomShape 5"/>
          <p:cNvSpPr/>
          <p:nvPr/>
        </p:nvSpPr>
        <p:spPr>
          <a:xfrm>
            <a:off x="263520" y="6411600"/>
            <a:ext cx="72518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Misic and Misic (2014) – Machine-to-Machine Communications: Architectures, Technology, Standards, and Applications.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6" name="" descr=""/>
          <p:cNvPicPr/>
          <p:nvPr/>
        </p:nvPicPr>
        <p:blipFill>
          <a:blip r:embed="rId1"/>
          <a:stretch/>
        </p:blipFill>
        <p:spPr>
          <a:xfrm>
            <a:off x="6068160" y="1600200"/>
            <a:ext cx="4674240" cy="4585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missing?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2106000" y="2168280"/>
            <a:ext cx="1756080" cy="16581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Cyber Physical Systems (CPS)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CustomShape 3"/>
          <p:cNvSpPr/>
          <p:nvPr/>
        </p:nvSpPr>
        <p:spPr>
          <a:xfrm>
            <a:off x="2784240" y="3292920"/>
            <a:ext cx="1756080" cy="1658160"/>
          </a:xfrm>
          <a:prstGeom prst="ellipse">
            <a:avLst/>
          </a:prstGeom>
          <a:solidFill>
            <a:srgbClr val="9cb4d8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Wireless Sensor Networks (WSN)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CustomShape 4"/>
          <p:cNvSpPr/>
          <p:nvPr/>
        </p:nvSpPr>
        <p:spPr>
          <a:xfrm>
            <a:off x="1432440" y="3292920"/>
            <a:ext cx="1756080" cy="1658160"/>
          </a:xfrm>
          <a:prstGeom prst="ellipse">
            <a:avLst/>
          </a:prstGeom>
          <a:solidFill>
            <a:srgbClr val="868686">
              <a:alpha val="71000"/>
            </a:srgbClr>
          </a:solidFill>
          <a:ln w="936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DejaVu Sans"/>
                <a:ea typeface="Roboto Slab"/>
              </a:rPr>
              <a:t>Internet of Things (IoT)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CustomShape 5"/>
          <p:cNvSpPr/>
          <p:nvPr/>
        </p:nvSpPr>
        <p:spPr>
          <a:xfrm>
            <a:off x="5095440" y="3216240"/>
            <a:ext cx="1478520" cy="4215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solidFill>
              <a:srgbClr val="6a6a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CustomShape 6"/>
          <p:cNvSpPr/>
          <p:nvPr/>
        </p:nvSpPr>
        <p:spPr>
          <a:xfrm>
            <a:off x="5557320" y="2802960"/>
            <a:ext cx="348480" cy="41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2130" spc="-1" strike="noStrike">
                <a:solidFill>
                  <a:srgbClr val="000000"/>
                </a:solidFill>
                <a:latin typeface="DejaVu Sans"/>
                <a:ea typeface="Roboto Slab"/>
              </a:rPr>
              <a:t>?</a:t>
            </a:r>
            <a:endParaRPr b="0" lang="en-US" sz="21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CustomShape 7"/>
          <p:cNvSpPr/>
          <p:nvPr/>
        </p:nvSpPr>
        <p:spPr>
          <a:xfrm>
            <a:off x="7341480" y="1973880"/>
            <a:ext cx="2898360" cy="2906280"/>
          </a:xfrm>
          <a:prstGeom prst="ellipse">
            <a:avLst/>
          </a:prstGeom>
          <a:solidFill>
            <a:srgbClr val="1e3f68"/>
          </a:solidFill>
          <a:ln w="936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latin typeface="DejaVu Sans"/>
                <a:ea typeface="Roboto Slab"/>
              </a:rPr>
              <a:t>M2X Economy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is missing?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5" name="Grafik 2" descr=""/>
          <p:cNvPicPr/>
          <p:nvPr/>
        </p:nvPicPr>
        <p:blipFill>
          <a:blip r:embed="rId1"/>
          <a:stretch/>
        </p:blipFill>
        <p:spPr>
          <a:xfrm>
            <a:off x="3529080" y="764640"/>
            <a:ext cx="5129640" cy="5863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335520" y="4406760"/>
            <a:ext cx="10748520" cy="13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The M2X Economy – Building Blocks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CustomShape 2"/>
          <p:cNvSpPr/>
          <p:nvPr/>
        </p:nvSpPr>
        <p:spPr>
          <a:xfrm>
            <a:off x="335520" y="2906640"/>
            <a:ext cx="10748520" cy="149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What are the similarities?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Why would we want to do that?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9147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 similarities?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we want to do that?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 similarities?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we want to do that?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Everything is a Contract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TaaS, road space negotiations, smart parking, electric vehicle charging, toll gate payments, etc.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Roughly the same process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are the similarities?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we model all steps as a contractual process?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095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we want to do that?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Abstraction towards a general lifecycle for value exchange, collaborations, and business enactments of the M2X Economy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We stipulate that all M2X-related interactions, transactions, collaborations, and further enactments can be governed and represented using a blockchain-based smart contract.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335520" y="2286000"/>
            <a:ext cx="10748880" cy="40190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Traditional understanding of a contract: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Written or spoken agreement enforceable by law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Parties involved voluntarily engage to establish a consensus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2"/>
          <p:cNvSpPr/>
          <p:nvPr/>
        </p:nvSpPr>
        <p:spPr>
          <a:xfrm>
            <a:off x="335520" y="764640"/>
            <a:ext cx="1074384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CustomShape 13"/>
          <p:cNvSpPr/>
          <p:nvPr/>
        </p:nvSpPr>
        <p:spPr>
          <a:xfrm>
            <a:off x="428400" y="1148040"/>
            <a:ext cx="10336680" cy="47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2" name="" descr=""/>
          <p:cNvPicPr/>
          <p:nvPr/>
        </p:nvPicPr>
        <p:blipFill>
          <a:blip r:embed="rId1"/>
          <a:stretch/>
        </p:blipFill>
        <p:spPr>
          <a:xfrm>
            <a:off x="2387520" y="1560600"/>
            <a:ext cx="6846120" cy="502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335520" y="2286000"/>
            <a:ext cx="10748880" cy="40190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Traditional understanding of a contract: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Written or spoken agreement enforceable by law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Parties involved voluntarily engage to establish a consensus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most business cases, contracts: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documents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identify the contracting parties uniquely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describe service that is offered for some form of compensation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list a set of additional clauses such as service-delivery dates, penalties, etc.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CustomShape 2"/>
          <p:cNvSpPr/>
          <p:nvPr/>
        </p:nvSpPr>
        <p:spPr>
          <a:xfrm>
            <a:off x="335520" y="1828800"/>
            <a:ext cx="10748880" cy="4476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traditional contracts: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often underspecified → does not work for machines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 provide sufficient details about the actual transaction process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friction between the contracting parties, e.g., one party assumes a specific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product certificate before delivering a partial compensation and the other party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assumes the opposite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Deadlocks lead to costly conflict resolutions, or even a collapse of the entire contract transaction.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Enforcement of traditional contracts proves to be either too complicated, time consuming, or impossible, certainly in international circumstances.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335520" y="1828800"/>
            <a:ext cx="10748880" cy="4476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traditional contracts: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often underspecified → does not work for machines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 provide sufficient details about the actual transaction process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friction between the contracting parties, e.g., one party assumes a specific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product certificate before delivering a partial compensation and the other party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assumes the opposite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Deadlocks lead to costly conflict resolutions, or even a collapse of the entire contract transaction.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CustomShape 2"/>
          <p:cNvSpPr/>
          <p:nvPr/>
        </p:nvSpPr>
        <p:spPr>
          <a:xfrm>
            <a:off x="335520" y="1828800"/>
            <a:ext cx="10748880" cy="4476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traditional contracts: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are often underspecified → does not work for machines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 not provide sufficient details about the actual transaction process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friction between the contracting parties, e.g., one party assumes a specific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product certificate before delivering a partial compensation and the other party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assumes the opposite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Deadlocks lead to costly conflict resolutions, or even a collapse of the entire contract transaction.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Enforcement of traditional contracts proves to be either too complicated, time consuming, or impossible, certainly in international circumstances.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Electronic Contracts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 what is the solution?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Electronic smart contracts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Enable and govern business transactions using a computerized transaction protocol such as a blockchain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mart contracts are computer programs for the consistent execution by a network of mutually distrusting nodes where no arbitration of a trusted authority exists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setting, e.g., the M2X Economy.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Electronic Contracts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 what is the solution?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Electronic smart contracts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 using a computerized transaction protocol such as a blockchain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 are computer programs for the consistent execution by a network of mutually distrusting nodes where no arbitration of a trusted authority exists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setting, e.g., the M2X Economy.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 Technology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CustomShape 2"/>
          <p:cNvSpPr/>
          <p:nvPr/>
        </p:nvSpPr>
        <p:spPr>
          <a:xfrm>
            <a:off x="335520" y="1828800"/>
            <a:ext cx="10748880" cy="4476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Append-only data structure secured by interconnected hashes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Distributed and decentralized data storage with a global consensus mechanism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Neutral territory between stakeholders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Non-repudiation and auditability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 Technology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CustomShape 2"/>
          <p:cNvSpPr/>
          <p:nvPr/>
        </p:nvSpPr>
        <p:spPr>
          <a:xfrm>
            <a:off x="335520" y="1828800"/>
            <a:ext cx="10748880" cy="4476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Append-only data structure secured by interconnected hashes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Distributed and decentralized data storage with a global consensus mechanism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Neutral territory between stakeholders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Non-repudiation and auditability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Enables Smart Contracts: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On-chain programs → State changes stored on-chain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Autonomous, deterministic and auditable execution of programs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CustomShape 2"/>
          <p:cNvSpPr/>
          <p:nvPr/>
        </p:nvSpPr>
        <p:spPr>
          <a:xfrm>
            <a:off x="263520" y="5944680"/>
            <a:ext cx="1057212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6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7480" cy="4623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Preparatory Stage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Select contract based on pre-configured templates provided by a corresponding business hub, e.g., blockchain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Collect entity-related information: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Identifiers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Wallet addresses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Jurisdiction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Specify contract conditions: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Departure location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Final destination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Vehicle size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Departure/arrival time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ustomShape 14"/>
          <p:cNvSpPr/>
          <p:nvPr/>
        </p:nvSpPr>
        <p:spPr>
          <a:xfrm>
            <a:off x="335520" y="764640"/>
            <a:ext cx="1074384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Course Evaluation Results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CustomShape 15"/>
          <p:cNvSpPr/>
          <p:nvPr/>
        </p:nvSpPr>
        <p:spPr>
          <a:xfrm>
            <a:off x="428400" y="1148040"/>
            <a:ext cx="10336680" cy="47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Feedback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5" name="" descr=""/>
          <p:cNvPicPr/>
          <p:nvPr/>
        </p:nvPicPr>
        <p:blipFill>
          <a:blip r:embed="rId1"/>
          <a:stretch/>
        </p:blipFill>
        <p:spPr>
          <a:xfrm>
            <a:off x="1519200" y="2011680"/>
            <a:ext cx="8537400" cy="4384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Negotiation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Negotiate an agreement among the involved stakeholders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Essentially: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Needs of the client (get from A to B) vs. needs of the service provider (compensation for service)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n case the entities </a:t>
            </a:r>
            <a:r>
              <a:rPr b="0" lang="en-US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agree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on the negotiated conditions → All involved parties sign the contract and express their approval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In case </a:t>
            </a:r>
            <a:r>
              <a:rPr b="0" lang="en-US" sz="1800" spc="-1" strike="noStrike" u="sng">
                <a:solidFill>
                  <a:srgbClr val="ffffff"/>
                </a:solidFill>
                <a:uFillTx/>
                <a:latin typeface="DejaVu Sans"/>
                <a:ea typeface="DejaVu Sans"/>
              </a:rPr>
              <a:t>no agreement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 is reached → Trigger contract rollback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Negotiation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Negotiate an agreement among the involved stakeholders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Essentially: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Needs of the client (get from A to B) vs. needs of the service provider (compensation for service)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case the entities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agree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on the negotiated conditions → All involved parties sign the contract and express their approval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case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no agreement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reached → Trigger contract rollback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Auctions and Negotiations – 1-to-1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CustomShape 2"/>
          <p:cNvSpPr/>
          <p:nvPr/>
        </p:nvSpPr>
        <p:spPr>
          <a:xfrm>
            <a:off x="263520" y="6192000"/>
            <a:ext cx="9771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(2020) – The M2X Economy – Concepts for Business Interactions, Transactions and Collaborations Among Autonomous Smart Devices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(2018) – Enabling the V2X Economy Revolution Using a Blockchain-based Value Transaction Layer for Vehicular Ad-hoc Networks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(2019) – Enabling the Vehicle Economy Using a Blockchain-Based Value Transaction Layer Protocol for Vehicular Ad-Hoc Networks - Whitepaper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5" name="Grafik 11" descr=""/>
          <p:cNvPicPr/>
          <p:nvPr/>
        </p:nvPicPr>
        <p:blipFill>
          <a:blip r:embed="rId1"/>
          <a:stretch/>
        </p:blipFill>
        <p:spPr>
          <a:xfrm>
            <a:off x="2801880" y="1486080"/>
            <a:ext cx="6584400" cy="460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Auctions and Negotiations – 1-to-Many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7" name="Grafik 5" descr=""/>
          <p:cNvPicPr/>
          <p:nvPr/>
        </p:nvPicPr>
        <p:blipFill>
          <a:blip r:embed="rId1"/>
          <a:stretch/>
        </p:blipFill>
        <p:spPr>
          <a:xfrm>
            <a:off x="3169800" y="1413720"/>
            <a:ext cx="5080320" cy="4675680"/>
          </a:xfrm>
          <a:prstGeom prst="rect">
            <a:avLst/>
          </a:prstGeom>
          <a:ln w="0">
            <a:noFill/>
          </a:ln>
        </p:spPr>
      </p:pic>
      <p:sp>
        <p:nvSpPr>
          <p:cNvPr id="408" name="CustomShape 2"/>
          <p:cNvSpPr/>
          <p:nvPr/>
        </p:nvSpPr>
        <p:spPr>
          <a:xfrm>
            <a:off x="263520" y="6192000"/>
            <a:ext cx="977184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(2020) – The M2X Economy – Concepts for Business Interactions, Transactions and Collaborations Among Autonomous Smart Devices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(2018) – Enabling the V2X Economy Revolution Using a Blockchain-based Value Transaction Layer for Vehicular Ad-hoc Networks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Leiding and Vorobev (2019) – Enabling the Vehicle Economy Using a Blockchain-Based Value Transaction Layer Protocol for Vehicular Ad-Hoc Networks - Whitepaper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0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7480" cy="4623480"/>
          </a:xfrm>
          <a:prstGeom prst="rect">
            <a:avLst/>
          </a:prstGeom>
          <a:ln w="0">
            <a:noFill/>
          </a:ln>
        </p:spPr>
      </p:pic>
      <p:sp>
        <p:nvSpPr>
          <p:cNvPr id="411" name="CustomShape 2"/>
          <p:cNvSpPr/>
          <p:nvPr/>
        </p:nvSpPr>
        <p:spPr>
          <a:xfrm>
            <a:off x="263520" y="5965200"/>
            <a:ext cx="1057212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Governance Distribution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smart contract between the involved parties is established and serves as a DGI (distributed governance infrastructure)-coordinating agent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Each participating entity receives a local contract copy containing the rights and obligations of each party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e.g., transporting the user to the correct location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Obligations are observed by monitoring services or monitors, e.g., IoT-sensors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–Prepare Enactment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Prepare and provide concrete required process endpoints, e.g., for payment processing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Creation of communication endpoints so that the services of the partners are able to communicate with each other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Liveness check of connected services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Governance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CustomShape 2"/>
          <p:cNvSpPr/>
          <p:nvPr/>
        </p:nvSpPr>
        <p:spPr>
          <a:xfrm>
            <a:off x="263520" y="6242400"/>
            <a:ext cx="8638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   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Kutvonen et al. (2012) – Inter-Enterprise Business Transaction Management in Open Service Ecosystems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8" name="Grafik 11" descr=""/>
          <p:cNvPicPr/>
          <p:nvPr/>
        </p:nvPicPr>
        <p:blipFill>
          <a:blip r:embed="rId1"/>
          <a:stretch/>
        </p:blipFill>
        <p:spPr>
          <a:xfrm>
            <a:off x="2862720" y="1377360"/>
            <a:ext cx="6462360" cy="466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Enactment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Pick up the user and transport the user to the final destination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Monitor contract obligations and check for violations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2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7480" cy="4623480"/>
          </a:xfrm>
          <a:prstGeom prst="rect">
            <a:avLst/>
          </a:prstGeom>
          <a:ln w="0">
            <a:noFill/>
          </a:ln>
        </p:spPr>
      </p:pic>
      <p:sp>
        <p:nvSpPr>
          <p:cNvPr id="423" name="CustomShape 2"/>
          <p:cNvSpPr/>
          <p:nvPr/>
        </p:nvSpPr>
        <p:spPr>
          <a:xfrm>
            <a:off x="263520" y="5965200"/>
            <a:ext cx="1057212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335520" y="764640"/>
            <a:ext cx="1074132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 Data-Driven Smart Circular Economy Framework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263520" y="6411600"/>
            <a:ext cx="97934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Kristoffersen et al. (2020) – The smart circular economy: A digital-enabled circular strategies framework for manufacturing companies.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8" name="" descr=""/>
          <p:cNvPicPr/>
          <p:nvPr/>
        </p:nvPicPr>
        <p:blipFill>
          <a:blip r:embed="rId1"/>
          <a:stretch/>
        </p:blipFill>
        <p:spPr>
          <a:xfrm>
            <a:off x="470880" y="1371600"/>
            <a:ext cx="10953360" cy="4794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Conflict Resolution and Rollback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if something goes wrong?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(failing to transport the user to the agreed-upon destination)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Two options: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Immediate rollback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Mediation process that is supervised by a conflict resolution escrow service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Can be calming or disruptive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Conflict Resolution and Rollback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if something goes wrong?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(failing to transport the user to the agreed-upon destination)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options: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Immediate rollback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523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Mediation process that is supervised by a conflict resolution escrow service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be calming or disruptive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Lifecycle – Governance Termination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Contract terminates, or expires either after the user arrives at the final destination, or when the contract is prematurely terminated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Dismantle DGI and everything that was setup before the enactment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Digital Contract Lifecycle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1" name="Grafik 11" descr=""/>
          <p:cNvPicPr/>
          <p:nvPr/>
        </p:nvPicPr>
        <p:blipFill>
          <a:blip r:embed="rId1"/>
          <a:stretch/>
        </p:blipFill>
        <p:spPr>
          <a:xfrm>
            <a:off x="896400" y="1303200"/>
            <a:ext cx="9627480" cy="4623480"/>
          </a:xfrm>
          <a:prstGeom prst="rect">
            <a:avLst/>
          </a:prstGeom>
          <a:ln w="0">
            <a:noFill/>
          </a:ln>
        </p:spPr>
      </p:pic>
      <p:sp>
        <p:nvSpPr>
          <p:cNvPr id="432" name="CustomShape 2"/>
          <p:cNvSpPr/>
          <p:nvPr/>
        </p:nvSpPr>
        <p:spPr>
          <a:xfrm>
            <a:off x="263520" y="5965200"/>
            <a:ext cx="1057212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Based on: Leiding (2020) – The M2X Economy – Concepts for Business Interactions, Transactions and Collaborations Among Autonomous Smart Devices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(2016) – Designing a Smart-Contract Application Layer for Transacting Decentralized Autonomous Organizations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Creation of Smart-Contracting Collaborations for Decentralized Autonomous Organizations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(2015) – Establishing Distributed Governance Infrastructures for Enacting Cross-Organization Collaborations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                  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Norta et al. (2015) –Conflict-Resolution Lifecycles for Governed Decentralized Autonomous Organization Collaboration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5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M2X Modalities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 integrity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Accountability and logging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Privacy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Trust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5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Market behavior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335520" y="764640"/>
            <a:ext cx="1074132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335520" y="2091600"/>
            <a:ext cx="10741320" cy="29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195120" indent="-1904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the past many new technologies have emerged and disrupted existing economical models.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04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B. Arthur stipulates that an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economy is an expression of its technologies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Thus, it can be argued that the current unsatisfying state of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the Circular Economy reflects a lack of sufficiently developed technologies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that express themselves                 within the CE.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20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Or, more precisely – difficulties of the stakeholders in combining the technologies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 that are required to enable the CE.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263520" y="6411600"/>
            <a:ext cx="64688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Arthur, Brian (2011) – The Nature of Technology: What It Is and How It Evolves.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CustomShape 1"/>
          <p:cNvSpPr/>
          <p:nvPr/>
        </p:nvSpPr>
        <p:spPr>
          <a:xfrm>
            <a:off x="335520" y="4406760"/>
            <a:ext cx="10748520" cy="13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Why Blockchain Technology?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CustomShape 2"/>
          <p:cNvSpPr/>
          <p:nvPr/>
        </p:nvSpPr>
        <p:spPr>
          <a:xfrm>
            <a:off x="335520" y="2906640"/>
            <a:ext cx="10748520" cy="149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Blockchain Technology?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CustomShape 2"/>
          <p:cNvSpPr/>
          <p:nvPr/>
        </p:nvSpPr>
        <p:spPr>
          <a:xfrm>
            <a:off x="335520" y="1828800"/>
            <a:ext cx="10748880" cy="4476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transactions/interactions and collaborations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need for arbitration via a trusted authority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Blockchain Technology?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CustomShape 2"/>
          <p:cNvSpPr/>
          <p:nvPr/>
        </p:nvSpPr>
        <p:spPr>
          <a:xfrm>
            <a:off x="335520" y="1828800"/>
            <a:ext cx="10748880" cy="4476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transactions/interactions and collaborations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need for arbitration via a trusted authority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Automation and economy of scale via computerized transaction protocol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Blockchain Technology?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CustomShape 2"/>
          <p:cNvSpPr/>
          <p:nvPr/>
        </p:nvSpPr>
        <p:spPr>
          <a:xfrm>
            <a:off x="335520" y="1828800"/>
            <a:ext cx="10748880" cy="447624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and govern business transactions/interactions and collaborations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 need for arbitration via a trusted authority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Readable/processable by machines and humans alike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Fact tracking, non-repudiation, auditability, and tamper-resistant storage of information in a distributed multi-stakeholder setting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Automation and economy of scale via computerized transaction protocol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Decentralized, distributed, open and interoperable ecosystem without lock-in effects instead of silo-like oligopoly structures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CustomShape 1"/>
          <p:cNvSpPr/>
          <p:nvPr/>
        </p:nvSpPr>
        <p:spPr>
          <a:xfrm>
            <a:off x="335520" y="4406760"/>
            <a:ext cx="10748520" cy="13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M2x Economy → Circular Economy (2.0)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3" name="CustomShape 2"/>
          <p:cNvSpPr/>
          <p:nvPr/>
        </p:nvSpPr>
        <p:spPr>
          <a:xfrm>
            <a:off x="335520" y="2906640"/>
            <a:ext cx="10748520" cy="149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CustomShape 1"/>
          <p:cNvSpPr/>
          <p:nvPr/>
        </p:nvSpPr>
        <p:spPr>
          <a:xfrm>
            <a:off x="335520" y="764640"/>
            <a:ext cx="1074852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Nature of Technology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5" name="CustomShape 2"/>
          <p:cNvSpPr/>
          <p:nvPr/>
        </p:nvSpPr>
        <p:spPr>
          <a:xfrm>
            <a:off x="335520" y="1268640"/>
            <a:ext cx="10748520" cy="503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 the past many new technologies have emerged and disrupted existing economical models.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B. Arthur stipulates that an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economy is an expression of its technologies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Thus, it can be argued that the current unsatisfying state of </a:t>
            </a: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the Circular Economy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5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reflects a lack of sufficiently developed technologies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that express themselves within the CE.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     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Or, more precisely – difficulties of the stakeholders in combining the technologies              that are required to enable the CE.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6" name="CustomShape 3"/>
          <p:cNvSpPr/>
          <p:nvPr/>
        </p:nvSpPr>
        <p:spPr>
          <a:xfrm>
            <a:off x="263520" y="6411600"/>
            <a:ext cx="64760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Arthur, Brian (2011) – The Nature of Technology: What It Is and How It Evolves.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CustomShape 1"/>
          <p:cNvSpPr/>
          <p:nvPr/>
        </p:nvSpPr>
        <p:spPr>
          <a:xfrm>
            <a:off x="335520" y="764640"/>
            <a:ext cx="1074852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Performance Economy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8" name="" descr=""/>
          <p:cNvPicPr/>
          <p:nvPr/>
        </p:nvPicPr>
        <p:blipFill>
          <a:blip r:embed="rId1"/>
          <a:stretch/>
        </p:blipFill>
        <p:spPr>
          <a:xfrm>
            <a:off x="2244960" y="1007280"/>
            <a:ext cx="6893280" cy="5159520"/>
          </a:xfrm>
          <a:prstGeom prst="rect">
            <a:avLst/>
          </a:prstGeom>
          <a:ln w="0">
            <a:noFill/>
          </a:ln>
        </p:spPr>
      </p:pic>
      <p:sp>
        <p:nvSpPr>
          <p:cNvPr id="459" name="CustomShape 2"/>
          <p:cNvSpPr/>
          <p:nvPr/>
        </p:nvSpPr>
        <p:spPr>
          <a:xfrm>
            <a:off x="263520" y="6411960"/>
            <a:ext cx="64688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 Walter R. Stahel (2019) – The Circular Economy: A User’s Guide.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CustomShape 1"/>
          <p:cNvSpPr/>
          <p:nvPr/>
        </p:nvSpPr>
        <p:spPr>
          <a:xfrm>
            <a:off x="335520" y="4406760"/>
            <a:ext cx="10748520" cy="13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What‘S next?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1" name="CustomShape 2"/>
          <p:cNvSpPr/>
          <p:nvPr/>
        </p:nvSpPr>
        <p:spPr>
          <a:xfrm>
            <a:off x="335520" y="2906640"/>
            <a:ext cx="10748520" cy="149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oT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4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5720" cy="35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IoT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7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5720" cy="359280"/>
          </a:xfrm>
          <a:prstGeom prst="rect">
            <a:avLst/>
          </a:prstGeom>
          <a:ln w="0">
            <a:noFill/>
          </a:ln>
        </p:spPr>
      </p:pic>
      <p:pic>
        <p:nvPicPr>
          <p:cNvPr id="468" name="Grafik 16" descr=""/>
          <p:cNvPicPr/>
          <p:nvPr/>
        </p:nvPicPr>
        <p:blipFill>
          <a:blip r:embed="rId2"/>
          <a:stretch/>
        </p:blipFill>
        <p:spPr>
          <a:xfrm>
            <a:off x="1103760" y="3079440"/>
            <a:ext cx="315720" cy="35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335520" y="764640"/>
            <a:ext cx="1074132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Performance Economy to Sharing Economy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263520" y="6411600"/>
            <a:ext cx="64688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Walter R. Stahel (2019) – The Circular Economy: A User’s Guide.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4" name="" descr=""/>
          <p:cNvPicPr/>
          <p:nvPr/>
        </p:nvPicPr>
        <p:blipFill>
          <a:blip r:embed="rId1"/>
          <a:stretch/>
        </p:blipFill>
        <p:spPr>
          <a:xfrm>
            <a:off x="566640" y="2167200"/>
            <a:ext cx="10629000" cy="2999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IoT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1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5720" cy="359280"/>
          </a:xfrm>
          <a:prstGeom prst="rect">
            <a:avLst/>
          </a:prstGeom>
          <a:ln w="0">
            <a:noFill/>
          </a:ln>
        </p:spPr>
      </p:pic>
      <p:pic>
        <p:nvPicPr>
          <p:cNvPr id="472" name="Grafik 16" descr=""/>
          <p:cNvPicPr/>
          <p:nvPr/>
        </p:nvPicPr>
        <p:blipFill>
          <a:blip r:embed="rId2"/>
          <a:stretch/>
        </p:blipFill>
        <p:spPr>
          <a:xfrm>
            <a:off x="1103760" y="3079440"/>
            <a:ext cx="315720" cy="359280"/>
          </a:xfrm>
          <a:prstGeom prst="rect">
            <a:avLst/>
          </a:prstGeom>
          <a:ln w="0">
            <a:noFill/>
          </a:ln>
        </p:spPr>
      </p:pic>
      <p:pic>
        <p:nvPicPr>
          <p:cNvPr id="473" name="Grafik 17" descr=""/>
          <p:cNvPicPr/>
          <p:nvPr/>
        </p:nvPicPr>
        <p:blipFill>
          <a:blip r:embed="rId3"/>
          <a:stretch/>
        </p:blipFill>
        <p:spPr>
          <a:xfrm>
            <a:off x="6815880" y="3429000"/>
            <a:ext cx="315720" cy="35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What's next?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CustomShape 2"/>
          <p:cNvSpPr/>
          <p:nvPr/>
        </p:nvSpPr>
        <p:spPr>
          <a:xfrm>
            <a:off x="335520" y="1268640"/>
            <a:ext cx="1074888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IoT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Vision of M2X as a potential enabler for the PE/CE2.0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Missing building block → Blockchain Technology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6" name="Grafik 15" descr=""/>
          <p:cNvPicPr/>
          <p:nvPr/>
        </p:nvPicPr>
        <p:blipFill>
          <a:blip r:embed="rId1"/>
          <a:stretch/>
        </p:blipFill>
        <p:spPr>
          <a:xfrm>
            <a:off x="2730600" y="2716200"/>
            <a:ext cx="315720" cy="359280"/>
          </a:xfrm>
          <a:prstGeom prst="rect">
            <a:avLst/>
          </a:prstGeom>
          <a:ln w="0">
            <a:noFill/>
          </a:ln>
        </p:spPr>
      </p:pic>
      <p:pic>
        <p:nvPicPr>
          <p:cNvPr id="477" name="Grafik 16" descr=""/>
          <p:cNvPicPr/>
          <p:nvPr/>
        </p:nvPicPr>
        <p:blipFill>
          <a:blip r:embed="rId2"/>
          <a:stretch/>
        </p:blipFill>
        <p:spPr>
          <a:xfrm>
            <a:off x="1103760" y="3079440"/>
            <a:ext cx="315720" cy="359280"/>
          </a:xfrm>
          <a:prstGeom prst="rect">
            <a:avLst/>
          </a:prstGeom>
          <a:ln w="0">
            <a:noFill/>
          </a:ln>
        </p:spPr>
      </p:pic>
      <p:pic>
        <p:nvPicPr>
          <p:cNvPr id="478" name="Grafik 17" descr=""/>
          <p:cNvPicPr/>
          <p:nvPr/>
        </p:nvPicPr>
        <p:blipFill>
          <a:blip r:embed="rId3"/>
          <a:stretch/>
        </p:blipFill>
        <p:spPr>
          <a:xfrm>
            <a:off x="6815880" y="3429000"/>
            <a:ext cx="315720" cy="35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CustomShape 1"/>
          <p:cNvSpPr/>
          <p:nvPr/>
        </p:nvSpPr>
        <p:spPr>
          <a:xfrm>
            <a:off x="335520" y="1268640"/>
            <a:ext cx="10748520" cy="503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CustomShape 2"/>
          <p:cNvSpPr/>
          <p:nvPr/>
        </p:nvSpPr>
        <p:spPr>
          <a:xfrm>
            <a:off x="335520" y="764640"/>
            <a:ext cx="1074852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CustomShape 1"/>
          <p:cNvSpPr/>
          <p:nvPr/>
        </p:nvSpPr>
        <p:spPr>
          <a:xfrm>
            <a:off x="335520" y="764640"/>
            <a:ext cx="1074852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Arial Unicode MS"/>
                <a:ea typeface="DejaVu Sans"/>
              </a:rPr>
              <a:t>Further Resources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CustomShape 2"/>
          <p:cNvSpPr/>
          <p:nvPr/>
        </p:nvSpPr>
        <p:spPr>
          <a:xfrm>
            <a:off x="335520" y="1268640"/>
            <a:ext cx="10748520" cy="503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B. Leiding, P. Sharma, A. Norta, “The Machine-to-Everything (M2X) Economy: Business Enactments, Collaborations, and e-Governance”, Future Internet 13.12 (2021): 319.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2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B. Leiding, “The M2X Economy – Concepts for Business Interactions, Transactions and Collaborations Among Autonomous Smart Devices”, PhD Thesis, University of Göttingen, Göttingen, Germany, 2020. –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335520" y="4406760"/>
            <a:ext cx="10748520" cy="13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 cap="all">
                <a:solidFill>
                  <a:srgbClr val="008c4f"/>
                </a:solidFill>
                <a:latin typeface="DejaVu Sans"/>
                <a:ea typeface="DejaVu Sans"/>
              </a:rPr>
              <a:t>Introduction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335520" y="2906640"/>
            <a:ext cx="10748520" cy="149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335520" y="764640"/>
            <a:ext cx="10748880" cy="4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r>
              <a:rPr b="0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263520" y="6415200"/>
            <a:ext cx="725184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Image recreated based on https://chorus.mobi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CustomShape 3"/>
          <p:cNvSpPr/>
          <p:nvPr/>
        </p:nvSpPr>
        <p:spPr>
          <a:xfrm>
            <a:off x="335520" y="1268640"/>
            <a:ext cx="5595840" cy="50364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26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→ Transportation-as-a-Service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0" name="" descr=""/>
          <p:cNvPicPr/>
          <p:nvPr/>
        </p:nvPicPr>
        <p:blipFill>
          <a:blip r:embed="rId1"/>
          <a:stretch/>
        </p:blipFill>
        <p:spPr>
          <a:xfrm>
            <a:off x="5943960" y="2103480"/>
            <a:ext cx="4564080" cy="3649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</TotalTime>
  <Application>LibreOffice/7.5.4.2$Linux_X86_64 LibreOffice_project/50$Build-2</Application>
  <AppVersion>15.0000</AppVersion>
  <Words>3765</Words>
  <Paragraphs>473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/>
  <dcterms:modified xsi:type="dcterms:W3CDTF">2023-07-10T12:26:45Z</dcterms:modified>
  <cp:revision>3655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0</vt:i4>
  </property>
  <property fmtid="{D5CDD505-2E9C-101B-9397-08002B2CF9AE}" pid="7" name="PresentationFormat">
    <vt:lpwstr>Breitbild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70</vt:i4>
  </property>
</Properties>
</file>